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 SemiBold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SemiBold-bold.fntdata"/><Relationship Id="rId12" Type="http://schemas.openxmlformats.org/officeDocument/2006/relationships/font" Target="fonts/Raleway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SemiBold-boldItalic.fntdata"/><Relationship Id="rId14" Type="http://schemas.openxmlformats.org/officeDocument/2006/relationships/font" Target="fonts/RalewaySemiBold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a1e204ab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15a1e204a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rgbClr val="00B050"/>
              </a:solidFill>
            </a:endParaRPr>
          </a:p>
        </p:txBody>
      </p:sp>
      <p:sp>
        <p:nvSpPr>
          <p:cNvPr id="59" name="Google Shape;59;g15a1e204ab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86a8037b9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86a8037b9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f6dbd63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f6dbd63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f6dbd63c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f6dbd63c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f6dbd63c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2f6dbd63c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86a8037b98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86a8037b9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gradFill>
          <a:gsLst>
            <a:gs pos="0">
              <a:srgbClr val="90CBF3">
                <a:alpha val="42352"/>
              </a:srgbClr>
            </a:gs>
            <a:gs pos="100000">
              <a:srgbClr val="350FF5">
                <a:alpha val="18039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265819" y="774985"/>
            <a:ext cx="86034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1pPr>
            <a:lvl2pPr indent="-3619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4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NOAA_logo.png"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897" y="56862"/>
            <a:ext cx="806505" cy="78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2209" y="56868"/>
            <a:ext cx="827495" cy="80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123475" y="457200"/>
            <a:ext cx="8883300" cy="21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11111"/>
              <a:buFont typeface="Calibri"/>
              <a:buNone/>
            </a:pPr>
            <a:r>
              <a:rPr lang="en" sz="2700"/>
              <a:t>GOES-19 L2 (Group 3) </a:t>
            </a:r>
            <a:r>
              <a:rPr lang="en" sz="2700"/>
              <a:t>Provisional Validation</a:t>
            </a:r>
            <a:endParaRPr sz="27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50000"/>
              <a:buFont typeface="Calibri"/>
              <a:buNone/>
            </a:pPr>
            <a:r>
              <a:rPr lang="en" sz="2000"/>
              <a:t>Peer/Stakeholder Product Validation Review (PS-PVR)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71428"/>
              <a:buFont typeface="Calibri"/>
              <a:buNone/>
            </a:pPr>
            <a:r>
              <a:t/>
            </a:r>
            <a:endParaRPr sz="17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66666"/>
              <a:buFont typeface="Calibri"/>
              <a:buNone/>
            </a:pPr>
            <a:r>
              <a:rPr lang="en" sz="1800"/>
              <a:t>Feb. 12, 2025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66666"/>
              <a:buFont typeface="Calibri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11111"/>
              <a:buFont typeface="Calibri"/>
              <a:buNone/>
            </a:pPr>
            <a:r>
              <a:rPr lang="en" sz="2700"/>
              <a:t>NWS Perspective / AWIPS Verification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71428"/>
              <a:buFont typeface="Calibri"/>
              <a:buNone/>
            </a:pPr>
            <a:r>
              <a:t/>
            </a:r>
            <a:endParaRPr sz="17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204544"/>
              <a:buFont typeface="Calibri"/>
              <a:buNone/>
            </a:pPr>
            <a:r>
              <a:rPr lang="en" sz="1466">
                <a:solidFill>
                  <a:srgbClr val="666666"/>
                </a:solidFill>
              </a:rPr>
              <a:t>Derek Van Pelt / TOWR-S team</a:t>
            </a:r>
            <a:endParaRPr sz="1466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204544"/>
              <a:buFont typeface="Calibri"/>
              <a:buNone/>
            </a:pPr>
            <a:r>
              <a:rPr lang="en" sz="1466">
                <a:solidFill>
                  <a:srgbClr val="666666"/>
                </a:solidFill>
              </a:rPr>
              <a:t>NWS Office of Observations</a:t>
            </a:r>
            <a:endParaRPr sz="2366">
              <a:solidFill>
                <a:srgbClr val="666666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991424" y="953300"/>
            <a:ext cx="7877700" cy="3698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Land Surface Temperature</a:t>
            </a:r>
            <a:endParaRPr/>
          </a:p>
          <a:p>
            <a:pPr indent="45720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Full Disk</a:t>
            </a:r>
            <a:endParaRPr/>
          </a:p>
          <a:p>
            <a:pPr indent="45720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CONUS</a:t>
            </a:r>
            <a:endParaRPr/>
          </a:p>
          <a:p>
            <a:pPr indent="45720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MESO1, MESO2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FF"/>
                </a:solidFill>
              </a:rPr>
              <a:t>(Land Surface Albedo, and Bidirectional Reflectance Factor  are not represented in AWIPS)</a:t>
            </a:r>
            <a:endParaRPr sz="1500">
              <a:solidFill>
                <a:srgbClr val="0000FF"/>
              </a:solidFill>
            </a:endParaRPr>
          </a:p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4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400"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974" y="664550"/>
            <a:ext cx="6766560" cy="41961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 Surface Temperature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DISK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536" y="667512"/>
            <a:ext cx="6766560" cy="417593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 Surface Temperature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CONUS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536" y="667512"/>
            <a:ext cx="6766559" cy="417593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 Surface Temperature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MESO 1, MESO 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</a:t>
            </a:r>
            <a:endParaRPr/>
          </a:p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265819" y="774985"/>
            <a:ext cx="8603400" cy="3876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">
                <a:solidFill>
                  <a:srgbClr val="666666"/>
                </a:solidFill>
              </a:rPr>
              <a:t>AWIPS ingests Land Surface Temperature using baseline GOES-16/17/18 configurations. </a:t>
            </a:r>
            <a:endParaRPr i="1" sz="1200">
              <a:solidFill>
                <a:srgbClr val="666666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</a:rPr>
              <a:t>No fielding issues are expected</a:t>
            </a:r>
            <a:endParaRPr>
              <a:solidFill>
                <a:srgbClr val="666666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</a:rPr>
              <a:t>G-19 products conform closely to G-16,17,18 conventions (GOES-R Product User Guide)</a:t>
            </a:r>
            <a:endParaRPr>
              <a:solidFill>
                <a:srgbClr val="666666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</a:rPr>
              <a:t>AWIPS’ configurations </a:t>
            </a:r>
            <a:r>
              <a:rPr lang="en">
                <a:solidFill>
                  <a:srgbClr val="666666"/>
                </a:solidFill>
              </a:rPr>
              <a:t>for G16 and G18 are extensible for G19+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